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2" r:id="rId5"/>
    <p:sldId id="263" r:id="rId6"/>
    <p:sldId id="264" r:id="rId7"/>
    <p:sldId id="271" r:id="rId8"/>
  </p:sldIdLst>
  <p:sldSz cx="11795125" cy="66214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474"/>
      </p:cViewPr>
      <p:guideLst>
        <p:guide orient="horz" pos="2086"/>
        <p:guide pos="3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635" y="2056947"/>
            <a:ext cx="10025856" cy="141932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9269" y="3752162"/>
            <a:ext cx="8256588" cy="1692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9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51466" y="265166"/>
            <a:ext cx="2653903" cy="56497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9756" y="265166"/>
            <a:ext cx="7765124" cy="56497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4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9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734" y="4254904"/>
            <a:ext cx="10025856" cy="13150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1734" y="2806460"/>
            <a:ext cx="10025856" cy="144844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7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9756" y="1545008"/>
            <a:ext cx="5209514" cy="4369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95855" y="1545008"/>
            <a:ext cx="5209514" cy="4369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0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9756" y="1482166"/>
            <a:ext cx="5211562" cy="6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9756" y="2099863"/>
            <a:ext cx="5211562" cy="38150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91762" y="1482166"/>
            <a:ext cx="5213609" cy="6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1762" y="2099863"/>
            <a:ext cx="5213609" cy="38150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9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5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8" y="263632"/>
            <a:ext cx="3880515" cy="11219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566" y="263634"/>
            <a:ext cx="6593803" cy="56512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9758" y="1385604"/>
            <a:ext cx="3880515" cy="45292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927" y="4635025"/>
            <a:ext cx="7077075" cy="547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11927" y="591640"/>
            <a:ext cx="7077075" cy="39728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11927" y="5182215"/>
            <a:ext cx="7077075" cy="7771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6" y="265167"/>
            <a:ext cx="10615613" cy="1103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9756" y="1545008"/>
            <a:ext cx="10615613" cy="4369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89756" y="6137116"/>
            <a:ext cx="2752196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AB67-7E8B-4E20-B2A3-8B40FD2D3F87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0001" y="6137116"/>
            <a:ext cx="3735123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3173" y="6137116"/>
            <a:ext cx="2752196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2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3538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4954" y="4606875"/>
            <a:ext cx="10615613" cy="1103577"/>
          </a:xfrm>
        </p:spPr>
        <p:txBody>
          <a:bodyPr>
            <a:noAutofit/>
          </a:bodyPr>
          <a:lstStyle/>
          <a:p>
            <a:r>
              <a:rPr lang="ru-RU" sz="6500" b="1" dirty="0" smtClean="0"/>
              <a:t>Заполнение журнала</a:t>
            </a:r>
            <a:endParaRPr lang="ru-RU" sz="6500" b="1" dirty="0"/>
          </a:p>
        </p:txBody>
      </p:sp>
    </p:spTree>
    <p:extLst>
      <p:ext uri="{BB962C8B-B14F-4D97-AF65-F5344CB8AC3E}">
        <p14:creationId xmlns:p14="http://schemas.microsoft.com/office/powerpoint/2010/main" val="185047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954" y="118922"/>
            <a:ext cx="11017224" cy="110357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Предварительная подготовка к </a:t>
            </a:r>
            <a:r>
              <a:rPr lang="ru-RU" b="1" dirty="0" smtClean="0"/>
              <a:t>заполнению журнала </a:t>
            </a:r>
            <a:r>
              <a:rPr lang="ru-RU" b="1" dirty="0" smtClean="0"/>
              <a:t>предполагает: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226" y="1582539"/>
            <a:ext cx="7108006" cy="3384376"/>
          </a:xfrm>
        </p:spPr>
        <p:txBody>
          <a:bodyPr/>
          <a:lstStyle/>
          <a:p>
            <a:r>
              <a:rPr lang="ru-RU" dirty="0" smtClean="0"/>
              <a:t>Внесение групп</a:t>
            </a:r>
          </a:p>
          <a:p>
            <a:r>
              <a:rPr lang="ru-RU" dirty="0" smtClean="0"/>
              <a:t>Внесение сроков планирования</a:t>
            </a:r>
          </a:p>
          <a:p>
            <a:r>
              <a:rPr lang="ru-RU" dirty="0" smtClean="0"/>
              <a:t>Внесение преподавателей</a:t>
            </a:r>
          </a:p>
          <a:p>
            <a:r>
              <a:rPr lang="ru-RU" dirty="0" smtClean="0"/>
              <a:t>Внесение предметов</a:t>
            </a:r>
          </a:p>
          <a:p>
            <a:r>
              <a:rPr lang="ru-RU" dirty="0" smtClean="0"/>
              <a:t>Внесение </a:t>
            </a:r>
            <a:r>
              <a:rPr lang="ru-RU" b="1" dirty="0" smtClean="0">
                <a:solidFill>
                  <a:srgbClr val="FF0000"/>
                </a:solidFill>
              </a:rPr>
              <a:t>расписания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5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839" y="188305"/>
            <a:ext cx="7433339" cy="614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8" y="1453039"/>
            <a:ext cx="21342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ОБРАЗОВАНИЕ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Журналы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Журналы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938" y="853748"/>
            <a:ext cx="235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ЗАЙТИ?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849890" y="646435"/>
            <a:ext cx="1224136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457402" y="2455927"/>
            <a:ext cx="1127035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945234" y="939113"/>
            <a:ext cx="6048672" cy="1224136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661267" y="214387"/>
            <a:ext cx="1476655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441178" y="646435"/>
            <a:ext cx="5400600" cy="93610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43492" y="2748605"/>
            <a:ext cx="957926" cy="13007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5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82" y="361848"/>
            <a:ext cx="8289577" cy="502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231" y="1798563"/>
            <a:ext cx="281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ВЫБРАТЬ?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0938" y="2446635"/>
            <a:ext cx="39604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Выбираем группу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Журнал за неделю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Журнал за день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Журнал по предмету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062130" y="2590651"/>
            <a:ext cx="270030" cy="28803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2581498" y="2875846"/>
            <a:ext cx="5404296" cy="2339706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3521298" y="3890556"/>
            <a:ext cx="862966" cy="434884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581498" y="2734667"/>
            <a:ext cx="1155824" cy="1296144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2581498" y="2734667"/>
            <a:ext cx="6556424" cy="2880320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9137922" y="2587814"/>
            <a:ext cx="270030" cy="28803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9785994" y="2158603"/>
            <a:ext cx="1296144" cy="28803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733898" y="2587814"/>
            <a:ext cx="7700168" cy="3459222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20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78" y="4200355"/>
            <a:ext cx="7128791" cy="249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32" y="2086595"/>
            <a:ext cx="5856294" cy="210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62" y="214387"/>
            <a:ext cx="7308812" cy="18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61417" y="2446635"/>
            <a:ext cx="39604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/>
                </a:solidFill>
              </a:rPr>
              <a:t>За день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ru-RU" b="1" dirty="0">
              <a:solidFill>
                <a:schemeClr val="accent6"/>
              </a:solidFill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/>
                </a:solidFill>
              </a:rPr>
              <a:t>За неделю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/>
                </a:solidFill>
              </a:rPr>
              <a:t>По предмету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809330" y="0"/>
            <a:ext cx="7776863" cy="2021339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53346" y="2067235"/>
            <a:ext cx="4824536" cy="1936637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1998418" y="3382739"/>
            <a:ext cx="2556284" cy="110336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097362" y="4104539"/>
            <a:ext cx="5184576" cy="2516923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2015836" y="1438523"/>
            <a:ext cx="2297550" cy="1188132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081138" y="4390851"/>
            <a:ext cx="2136594" cy="864096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0037531" y="4765188"/>
            <a:ext cx="1476655" cy="32447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20" idx="2"/>
            <a:endCxn id="18" idx="0"/>
          </p:cNvCxnSpPr>
          <p:nvPr/>
        </p:nvCxnSpPr>
        <p:spPr>
          <a:xfrm>
            <a:off x="10578081" y="3214295"/>
            <a:ext cx="197778" cy="1550893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785993" y="229096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Памятка по заполнению журнала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231" y="1798563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КАКИЕ ЖУРНАЛЫ?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1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080" y="432048"/>
            <a:ext cx="8449130" cy="525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231" y="1798563"/>
            <a:ext cx="5360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ЗАПОЛНЯТЬ ОЦЕНКАМ 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058" y="2302619"/>
            <a:ext cx="34312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Ввести следующие значения:</a:t>
            </a:r>
          </a:p>
          <a:p>
            <a:r>
              <a:rPr lang="ru-RU" sz="1100" dirty="0"/>
              <a:t>Для ввода с клавиатуры можно использовать только следующие символы: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100" b="1" dirty="0" smtClean="0"/>
              <a:t>цифры </a:t>
            </a:r>
            <a:r>
              <a:rPr lang="ru-RU" sz="1100" b="1" dirty="0"/>
              <a:t>от 1 до n</a:t>
            </a:r>
            <a:r>
              <a:rPr lang="ru-RU" sz="1100" dirty="0"/>
              <a:t>, в рамках выбранной балльной системы оценок (где n = 5,10,12,100);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100" b="1" dirty="0" smtClean="0"/>
              <a:t>буквы </a:t>
            </a:r>
            <a:r>
              <a:rPr lang="ru-RU" sz="1100" dirty="0"/>
              <a:t>– «большие» </a:t>
            </a:r>
            <a:r>
              <a:rPr lang="ru-RU" sz="1100" b="1" dirty="0"/>
              <a:t>латинские </a:t>
            </a:r>
            <a:r>
              <a:rPr lang="ru-RU" sz="1100" dirty="0"/>
              <a:t>или соответствующие им цифры, в рамках Американской системы оценок;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100" b="1" dirty="0" smtClean="0"/>
              <a:t>ЗЧ</a:t>
            </a:r>
            <a:r>
              <a:rPr lang="ru-RU" sz="1100" b="1" dirty="0"/>
              <a:t>, НЗ </a:t>
            </a:r>
            <a:r>
              <a:rPr lang="ru-RU" sz="1100" dirty="0"/>
              <a:t>– как «большие», так и «маленькие». Можно выставить в любой системе оценивания;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100" b="1" dirty="0" smtClean="0"/>
              <a:t>ОСВ </a:t>
            </a:r>
            <a:r>
              <a:rPr lang="ru-RU" sz="1100" dirty="0"/>
              <a:t>– как «большие», так и «маленькие», для обозначения освобождения от аттестации. Можно выставить в любой системе оценивания;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100" b="1" dirty="0" smtClean="0"/>
              <a:t>Н/А </a:t>
            </a:r>
            <a:r>
              <a:rPr lang="ru-RU" sz="1100" dirty="0"/>
              <a:t>– как «большие», так и «маленькие» буквы, для обозначения </a:t>
            </a:r>
            <a:r>
              <a:rPr lang="ru-RU" sz="1100" dirty="0" err="1"/>
              <a:t>неаттестации</a:t>
            </a:r>
            <a:r>
              <a:rPr lang="ru-RU" sz="1100" dirty="0"/>
              <a:t>. Можно выставить в любой системе оценивания. </a:t>
            </a:r>
          </a:p>
          <a:p>
            <a:endParaRPr lang="ru-RU" sz="1100" dirty="0"/>
          </a:p>
          <a:p>
            <a:r>
              <a:rPr lang="ru-RU" sz="1100" dirty="0"/>
              <a:t>Во всех видах работы на занятии можно выставить дробную и двойную оценку. Такая оценка выставляется через косую черту </a:t>
            </a:r>
            <a:r>
              <a:rPr lang="ru-RU" sz="1100" i="1" dirty="0"/>
              <a:t>«</a:t>
            </a:r>
            <a:r>
              <a:rPr lang="ru-RU" sz="1100" b="1" i="1" dirty="0"/>
              <a:t>/</a:t>
            </a:r>
            <a:r>
              <a:rPr lang="ru-RU" sz="1100" i="1" dirty="0"/>
              <a:t>» </a:t>
            </a:r>
            <a:r>
              <a:rPr lang="ru-RU" sz="1100" dirty="0"/>
              <a:t>без дополнительной настройки на странице работы. Например, «4/5». </a:t>
            </a:r>
            <a:endParaRPr lang="ru-RU" sz="1100" b="1" dirty="0">
              <a:solidFill>
                <a:schemeClr val="accent4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529410" y="2518643"/>
            <a:ext cx="576064" cy="323627"/>
          </a:xfrm>
          <a:prstGeom prst="ellipse">
            <a:avLst/>
          </a:prstGeom>
          <a:noFill/>
          <a:ln>
            <a:solidFill>
              <a:schemeClr val="accent4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281080" y="2518643"/>
            <a:ext cx="1392346" cy="161813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16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18" y="18257"/>
            <a:ext cx="6977683" cy="401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34058" y="2302619"/>
            <a:ext cx="34312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Выбрать «замечание к ведению журнала»:</a:t>
            </a:r>
            <a:endParaRPr lang="ru-RU" b="1" dirty="0" smtClean="0">
              <a:solidFill>
                <a:schemeClr val="accent4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Выбрать преподавателя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Впечатать замечание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Нажать на «Создать», чтобы замечание было внесено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0347498" y="430411"/>
            <a:ext cx="1310704" cy="36004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3585974" y="610431"/>
            <a:ext cx="6761524" cy="1908212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29000" y="2343150"/>
            <a:ext cx="3977640" cy="811530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474720" y="2937510"/>
            <a:ext cx="4126230" cy="685800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509010" y="3600450"/>
            <a:ext cx="4949190" cy="548640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231" y="1798563"/>
            <a:ext cx="4849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ВНЕСТИ ЗАМЕЧАНИЕ?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20"/>
          <a:stretch/>
        </p:blipFill>
        <p:spPr bwMode="auto">
          <a:xfrm>
            <a:off x="4435948" y="4123255"/>
            <a:ext cx="715024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вал 28"/>
          <p:cNvSpPr/>
          <p:nvPr/>
        </p:nvSpPr>
        <p:spPr>
          <a:xfrm>
            <a:off x="4313386" y="4894907"/>
            <a:ext cx="5760727" cy="150426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>
            <a:stCxn id="31" idx="3"/>
            <a:endCxn id="29" idx="2"/>
          </p:cNvCxnSpPr>
          <p:nvPr/>
        </p:nvCxnSpPr>
        <p:spPr>
          <a:xfrm>
            <a:off x="1889011" y="5277709"/>
            <a:ext cx="2424375" cy="369332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35" y="495454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Созданные замечания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07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235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Заполнение журнала</vt:lpstr>
      <vt:lpstr>Предварительная подготовка к заполнению журнала предполагает: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планирование</dc:title>
  <dc:creator>1q</dc:creator>
  <cp:lastModifiedBy>1q</cp:lastModifiedBy>
  <cp:revision>36</cp:revision>
  <dcterms:created xsi:type="dcterms:W3CDTF">2017-04-09T23:12:40Z</dcterms:created>
  <dcterms:modified xsi:type="dcterms:W3CDTF">2017-04-26T00:49:27Z</dcterms:modified>
</cp:coreProperties>
</file>